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26" d="100"/>
          <a:sy n="26" d="100"/>
        </p:scale>
        <p:origin x="144" y="816"/>
      </p:cViewPr>
      <p:guideLst>
        <p:guide orient="horz" pos="10656"/>
        <p:guide pos="22704"/>
        <p:guide pos="10416"/>
        <p:guide pos="1056"/>
        <p:guide pos="10957"/>
        <p:guide pos="299"/>
        <p:guide orient="horz" pos="19848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219455029309437"/>
          <c:w val="0.867981328597017"/>
          <c:h val="0.620062708563029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77057350310944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2400" cap="rnd" cmpd="sng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152400" cap="rnd">
              <a:solidFill>
                <a:schemeClr val="accent2">
                  <a:alpha val="6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31750">
                  <a:solidFill>
                    <a:schemeClr val="accent2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152400" cap="rnd">
                <a:solidFill>
                  <a:schemeClr val="accent2">
                    <a:alpha val="75000"/>
                  </a:schemeClr>
                </a:solidFill>
                <a:round/>
              </a:ln>
              <a:effectLst/>
            </c:spPr>
          </c:dPt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13209698398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27102169288861"/>
          <c:y val="0.0399968048375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0248500055836165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0865066139476109"/>
                  <c:y val="0.2201544504244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808459542588"/>
                      <c:h val="0.072547015873328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562971546565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0.3907</cdr:x>
      <cdr:y>0.30239</cdr:y>
    </cdr:from>
    <cdr:to>
      <cdr:x>0.64194</cdr:x>
      <cdr:y>0.40786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5963565" y="2983057"/>
          <a:ext cx="3834949" cy="1040477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>
              <a:solidFill>
                <a:schemeClr val="tx1"/>
              </a:solidFill>
            </a:rPr>
            <a:t>Collection </a:t>
          </a:r>
          <a:r>
            <a:rPr lang="en-US" sz="2400" baseline="0" dirty="0">
              <a:solidFill>
                <a:schemeClr val="tx1"/>
              </a:solidFill>
            </a:rPr>
            <a:t>Completeness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725532"/>
              </p:ext>
            </p:extLst>
          </p:nvPr>
        </p:nvGraphicFramePr>
        <p:xfrm>
          <a:off x="33748431" y="3913968"/>
          <a:ext cx="16202746" cy="14634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456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</a:t>
            </a:r>
            <a:r>
              <a:rPr lang="en-US" sz="4000" dirty="0" smtClean="0"/>
              <a:t>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</a:t>
            </a:r>
            <a:r>
              <a:rPr lang="en-US" sz="4000" dirty="0" smtClean="0"/>
              <a:t>each year</a:t>
            </a:r>
            <a:r>
              <a:rPr lang="en-US" sz="4000" dirty="0" smtClean="0"/>
              <a:t>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</a:t>
            </a:r>
            <a:r>
              <a:rPr lang="en-US" sz="4000" dirty="0" smtClean="0"/>
              <a:t>in</a:t>
            </a:r>
            <a:r>
              <a:rPr lang="en-US" sz="4000" dirty="0" smtClean="0"/>
              <a:t> </a:t>
            </a:r>
            <a:r>
              <a:rPr lang="en-US" sz="4000" dirty="0" smtClean="0"/>
              <a:t>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</a:t>
            </a:r>
            <a:r>
              <a:rPr lang="en-US" sz="4000" dirty="0" smtClean="0"/>
              <a:t>concepts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</a:t>
            </a:r>
            <a:r>
              <a:rPr lang="en-US" sz="4000" dirty="0" smtClean="0"/>
              <a:t>using collection </a:t>
            </a:r>
            <a:r>
              <a:rPr lang="en-US" sz="4000" dirty="0" smtClean="0"/>
              <a:t>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</a:t>
            </a:r>
            <a:r>
              <a:rPr lang="en-US" sz="40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</a:t>
            </a:r>
            <a:r>
              <a:rPr lang="en-US" sz="4000" baseline="-25000" dirty="0" smtClean="0"/>
              <a:t>1</a:t>
            </a:r>
            <a:r>
              <a:rPr lang="en-US" sz="4000" dirty="0"/>
              <a:t> </a:t>
            </a:r>
            <a:r>
              <a:rPr lang="en-US" sz="4000" dirty="0" smtClean="0"/>
              <a:t>and another view of the distribution of completeness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42601" y="21578539"/>
            <a:ext cx="1352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</a:t>
            </a:r>
            <a:r>
              <a:rPr lang="en-US" sz="4000" dirty="0" smtClean="0"/>
              <a:t>eterogeneity has no clear effect on the completeness of a collection.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27307103" y="-4085258"/>
            <a:ext cx="14974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3169273"/>
              </p:ext>
            </p:extLst>
          </p:nvPr>
        </p:nvGraphicFramePr>
        <p:xfrm>
          <a:off x="42080955" y="-3941294"/>
          <a:ext cx="14974290" cy="654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27418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77063"/>
              </p:ext>
            </p:extLst>
          </p:nvPr>
        </p:nvGraphicFramePr>
        <p:xfrm>
          <a:off x="34611609" y="18666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93481"/>
              </p:ext>
            </p:extLst>
          </p:nvPr>
        </p:nvGraphicFramePr>
        <p:xfrm>
          <a:off x="16970875" y="13564670"/>
          <a:ext cx="17090456" cy="1802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48704"/>
              </p:ext>
            </p:extLst>
          </p:nvPr>
        </p:nvGraphicFramePr>
        <p:xfrm>
          <a:off x="1533402" y="21852713"/>
          <a:ext cx="15263804" cy="986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58110" y="10887014"/>
            <a:ext cx="1544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7927092"/>
            <a:ext cx="152638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3200" dirty="0"/>
              <a:t>The LTER Completeness Recommendation includes concepts the LTER community considers important for </a:t>
            </a:r>
            <a:r>
              <a:rPr lang="en-US" sz="3200" dirty="0" smtClean="0"/>
              <a:t>creating </a:t>
            </a:r>
            <a:r>
              <a:rPr lang="en-US" sz="3200" dirty="0"/>
              <a:t>quality </a:t>
            </a:r>
            <a:r>
              <a:rPr lang="en-US" sz="3200" dirty="0" smtClean="0"/>
              <a:t>metadata.</a:t>
            </a:r>
            <a:r>
              <a:rPr lang="en-US" sz="3200" dirty="0"/>
              <a:t> Ideally the completeness of LTER metadata should improve over time. The graph below uses a theoretical model to illustrate how metadata </a:t>
            </a:r>
            <a:r>
              <a:rPr lang="en-US" sz="3200" dirty="0" smtClean="0"/>
              <a:t>can become more complete over </a:t>
            </a:r>
            <a:r>
              <a:rPr lang="en-US" sz="3200" dirty="0"/>
              <a:t>time. </a:t>
            </a:r>
            <a:r>
              <a:rPr lang="en-US" sz="3200" dirty="0" smtClean="0"/>
              <a:t>The model output improves 500 out of 1000 records by one concept each time step. The visualization displays every fourth time step to simulate a </a:t>
            </a:r>
            <a:r>
              <a:rPr lang="en-US" sz="3200" dirty="0"/>
              <a:t>6 month </a:t>
            </a:r>
            <a:r>
              <a:rPr lang="en-US" sz="3200" dirty="0" smtClean="0"/>
              <a:t>period of collection development.</a:t>
            </a:r>
            <a:endParaRPr lang="en-US" sz="32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9495951"/>
            <a:ext cx="74477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No. There is no </a:t>
            </a:r>
            <a:r>
              <a:rPr lang="en-US" sz="4000" dirty="0"/>
              <a:t>clear </a:t>
            </a:r>
            <a:r>
              <a:rPr lang="en-US" sz="4000" dirty="0" smtClean="0"/>
              <a:t>progression </a:t>
            </a:r>
            <a:r>
              <a:rPr lang="en-US" sz="4000" dirty="0"/>
              <a:t>towards completeness of </a:t>
            </a:r>
            <a:r>
              <a:rPr lang="en-US" sz="4000" dirty="0" smtClean="0"/>
              <a:t>the collection with regard to the recommendation </a:t>
            </a:r>
            <a:r>
              <a:rPr lang="en-US" sz="4000" dirty="0"/>
              <a:t>over </a:t>
            </a:r>
            <a:r>
              <a:rPr lang="en-US" sz="4000" dirty="0" smtClean="0"/>
              <a:t>time. 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962534"/>
            <a:ext cx="70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Complete adherence </a:t>
            </a:r>
            <a:r>
              <a:rPr lang="en-US" sz="4000" dirty="0"/>
              <a:t>to </a:t>
            </a:r>
            <a:r>
              <a:rPr lang="en-US" sz="4000" dirty="0" smtClean="0"/>
              <a:t>EML </a:t>
            </a:r>
            <a:r>
              <a:rPr lang="en-US" sz="4000" dirty="0"/>
              <a:t>schema required </a:t>
            </a:r>
            <a:r>
              <a:rPr lang="en-US" sz="40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697946"/>
            <a:ext cx="7496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Inconsistent adoption of other </a:t>
            </a:r>
            <a:r>
              <a:rPr lang="en-US" sz="4000" dirty="0" smtClean="0"/>
              <a:t>concepts in the recommendation.</a:t>
            </a:r>
            <a:endParaRPr lang="en-US" sz="4000" dirty="0"/>
          </a:p>
        </p:txBody>
      </p:sp>
      <p:sp>
        <p:nvSpPr>
          <p:cNvPr id="60" name="Rectangle 59"/>
          <p:cNvSpPr/>
          <p:nvPr/>
        </p:nvSpPr>
        <p:spPr>
          <a:xfrm>
            <a:off x="1676400" y="3899237"/>
            <a:ext cx="13948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Background</a:t>
            </a:r>
            <a:endParaRPr lang="en-US" sz="4800" dirty="0"/>
          </a:p>
          <a:p>
            <a:r>
              <a:rPr lang="en-US" sz="3200" dirty="0"/>
              <a:t>Many communities use the term "standard" when they describe their </a:t>
            </a:r>
            <a:r>
              <a:rPr lang="en-US" sz="3200" dirty="0" smtClean="0"/>
              <a:t>metadata </a:t>
            </a:r>
            <a:r>
              <a:rPr lang="en-US" sz="3200" dirty="0"/>
              <a:t>and, as a result, there are many existing "standards". This approach focuses attention on differences between communities. We use the term "dialect" to focus attention on common concepts and goals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715774" y="6515108"/>
            <a:ext cx="1394800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/>
            </a:lvl1pPr>
          </a:lstStyle>
          <a:p>
            <a:r>
              <a:rPr lang="en-US" sz="3600" dirty="0"/>
              <a:t>Recommendations and </a:t>
            </a:r>
            <a:r>
              <a:rPr lang="en-US" sz="3600" dirty="0" smtClean="0"/>
              <a:t>Dialects</a:t>
            </a:r>
            <a:r>
              <a:rPr lang="en-US" sz="3600" dirty="0"/>
              <a:t>:</a:t>
            </a:r>
          </a:p>
          <a:p>
            <a:r>
              <a:rPr lang="en-US" sz="3200" dirty="0"/>
              <a:t>Recommendations reflect community experiences and documentation needs. </a:t>
            </a:r>
            <a:r>
              <a:rPr lang="en-US" sz="3200" dirty="0" smtClean="0"/>
              <a:t>Communities have common documentation needs, so recommendations overlap, particularly for the discovery use case.  Sharing </a:t>
            </a:r>
            <a:r>
              <a:rPr lang="en-US" sz="3200" dirty="0"/>
              <a:t>recommendations is an important mechanism for sharing those experiences and community knowledge</a:t>
            </a:r>
            <a:r>
              <a:rPr lang="en-US" sz="3200" dirty="0" smtClean="0"/>
              <a:t>.</a:t>
            </a:r>
          </a:p>
          <a:p>
            <a:r>
              <a:rPr lang="en-US" sz="3600" dirty="0" smtClean="0"/>
              <a:t>LTER and EML</a:t>
            </a:r>
            <a:endParaRPr lang="en-US" sz="3600" dirty="0"/>
          </a:p>
          <a:p>
            <a:r>
              <a:rPr lang="en-US" sz="3200" dirty="0"/>
              <a:t>The Long Range Ecological Network created the LTER Recommendation for Completeness to help guide the creation of Ecological Markup Language records. </a:t>
            </a:r>
          </a:p>
          <a:p>
            <a:r>
              <a:rPr lang="en-US" sz="3200" dirty="0"/>
              <a:t>There are five levels in the LTER recommendation: Identification, Discovery, Evaluation, Access, and Integration. All levels of LTER are subsets of concepts in the EML dialect</a:t>
            </a:r>
            <a:r>
              <a:rPr lang="en-US" sz="3200" dirty="0" smtClean="0"/>
              <a:t>. </a:t>
            </a:r>
            <a:endParaRPr lang="en-US" sz="3600" dirty="0" smtClean="0"/>
          </a:p>
          <a:p>
            <a:endParaRPr lang="en-US" sz="24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46747" y="12603856"/>
            <a:ext cx="6853054" cy="5385679"/>
            <a:chOff x="4827876" y="27118267"/>
            <a:chExt cx="6455562" cy="5006098"/>
          </a:xfrm>
        </p:grpSpPr>
        <p:sp>
          <p:nvSpPr>
            <p:cNvPr id="63" name="Oval 62"/>
            <p:cNvSpPr/>
            <p:nvPr/>
          </p:nvSpPr>
          <p:spPr>
            <a:xfrm>
              <a:off x="4827876" y="27185226"/>
              <a:ext cx="4199523" cy="43795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Oval 63"/>
            <p:cNvSpPr/>
            <p:nvPr/>
          </p:nvSpPr>
          <p:spPr>
            <a:xfrm>
              <a:off x="7083915" y="27185226"/>
              <a:ext cx="4199523" cy="437959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550011" y="28202662"/>
              <a:ext cx="1640772" cy="1843787"/>
              <a:chOff x="5776310" y="1779447"/>
              <a:chExt cx="960966" cy="1035467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83" name="Oval 82"/>
              <p:cNvSpPr/>
              <p:nvPr/>
            </p:nvSpPr>
            <p:spPr>
              <a:xfrm>
                <a:off x="5776310" y="1779447"/>
                <a:ext cx="960966" cy="103546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914735" y="1820284"/>
                <a:ext cx="251344" cy="240997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7</a:t>
                </a:r>
                <a:endParaRPr lang="en-US" sz="2400" baseline="-250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9709907" y="3067329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72133" y="30953064"/>
              <a:ext cx="540314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-25000" dirty="0"/>
                <a:t>1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32373" y="27898622"/>
              <a:ext cx="1082277" cy="1128685"/>
              <a:chOff x="5528339" y="1779446"/>
              <a:chExt cx="1208937" cy="120893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939850" y="2303990"/>
                <a:ext cx="508890" cy="494490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5</a:t>
                </a:r>
                <a:endParaRPr lang="en-US" sz="2400" baseline="-250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603890" y="30200680"/>
              <a:ext cx="1207877" cy="1151640"/>
              <a:chOff x="771671" y="3579792"/>
              <a:chExt cx="1177905" cy="1076886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9" name="Oval 78"/>
              <p:cNvSpPr/>
              <p:nvPr/>
            </p:nvSpPr>
            <p:spPr>
              <a:xfrm>
                <a:off x="771671" y="3579792"/>
                <a:ext cx="1177905" cy="1076886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298370" y="3976342"/>
                <a:ext cx="488099" cy="43169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</a:t>
                </a:r>
                <a:r>
                  <a:rPr lang="en-US" sz="2400" baseline="-25000" dirty="0"/>
                  <a:t>6</a:t>
                </a:r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6081583" y="28773834"/>
              <a:ext cx="1459130" cy="152169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8453" y="29181793"/>
              <a:ext cx="455574" cy="46166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</a:t>
              </a:r>
              <a:r>
                <a:rPr lang="en-US" sz="2400" baseline="-25000" dirty="0"/>
                <a:t>2</a:t>
              </a:r>
              <a:endParaRPr lang="en-US" sz="2800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3549" y="31564825"/>
              <a:ext cx="1649053" cy="55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Discovery</a:t>
              </a:r>
              <a:endParaRPr lang="en-US" sz="2800" baseline="-2500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7733031" y="29074536"/>
              <a:ext cx="1239699" cy="129285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30939" y="29512068"/>
              <a:ext cx="455574" cy="46166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 smtClean="0"/>
                <a:t>R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727105" y="27118267"/>
              <a:ext cx="1505110" cy="452213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87700" y="27782900"/>
              <a:ext cx="1402667" cy="1462813"/>
              <a:chOff x="5528339" y="1779446"/>
              <a:chExt cx="1208937" cy="1208937"/>
            </a:xfrm>
            <a:solidFill>
              <a:schemeClr val="accent3">
                <a:lumMod val="60000"/>
                <a:lumOff val="40000"/>
                <a:alpha val="25000"/>
              </a:schemeClr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5528339" y="1779446"/>
                <a:ext cx="1208937" cy="1208937"/>
              </a:xfrm>
              <a:prstGeom prst="ellipse">
                <a:avLst/>
              </a:prstGeom>
              <a:grpFill/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791104" y="1913076"/>
                <a:ext cx="369878" cy="354651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</a:t>
                </a:r>
                <a:r>
                  <a:rPr lang="en-US" sz="2400" baseline="-25000" dirty="0"/>
                  <a:t>8</a:t>
                </a:r>
                <a:endParaRPr lang="en-US" sz="2400" baseline="-25000" dirty="0"/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1699334" y="12546493"/>
            <a:ext cx="349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LTER uses </a:t>
            </a:r>
            <a:r>
              <a:rPr lang="en-US" sz="2400" dirty="0" smtClean="0"/>
              <a:t>the EML</a:t>
            </a:r>
            <a:r>
              <a:rPr lang="en-US" sz="2400" dirty="0" smtClean="0"/>
              <a:t> dialect(D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and created a recommendation with </a:t>
            </a:r>
            <a:r>
              <a:rPr lang="en-US" sz="2400" dirty="0"/>
              <a:t>5</a:t>
            </a:r>
            <a:r>
              <a:rPr lang="en-US" sz="2400" dirty="0" smtClean="0"/>
              <a:t> </a:t>
            </a:r>
            <a:r>
              <a:rPr lang="en-US" sz="2400" dirty="0" smtClean="0"/>
              <a:t>levels (R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3,</a:t>
            </a:r>
            <a:r>
              <a:rPr lang="en-US" sz="2400" dirty="0"/>
              <a:t>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13371696" y="12409590"/>
            <a:ext cx="313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second community creates a dialect (D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with recommendations at 2 levels (</a:t>
            </a:r>
            <a:r>
              <a:rPr lang="en-US" sz="2400" dirty="0" smtClean="0"/>
              <a:t>R</a:t>
            </a:r>
            <a:r>
              <a:rPr lang="en-US" sz="2400" baseline="-25000" dirty="0"/>
              <a:t>7</a:t>
            </a:r>
            <a:r>
              <a:rPr lang="en-US" sz="2400" dirty="0" smtClean="0"/>
              <a:t>, R</a:t>
            </a:r>
            <a:r>
              <a:rPr lang="en-US" sz="2400" baseline="-25000" dirty="0"/>
              <a:t>8</a:t>
            </a:r>
            <a:r>
              <a:rPr lang="en-US" sz="2400" dirty="0" smtClean="0"/>
              <a:t>). 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97707" y="15072273"/>
            <a:ext cx="3479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 smtClean="0"/>
              <a:t>EML also has a few schema required concepts, Resource Title, Resource Identifier, Author / Originator, and Resource </a:t>
            </a:r>
            <a:r>
              <a:rPr lang="en-US" dirty="0" err="1" smtClean="0"/>
              <a:t>Conact</a:t>
            </a:r>
            <a:r>
              <a:rPr lang="en-US" dirty="0" smtClean="0"/>
              <a:t>.(R</a:t>
            </a:r>
            <a:r>
              <a:rPr lang="en-US" baseline="-25000" dirty="0" smtClean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3371696" y="15176920"/>
            <a:ext cx="313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</a:t>
            </a:r>
            <a:r>
              <a:rPr lang="en-US" sz="2400" dirty="0"/>
              <a:t>is overlap between dialects and recommendations, particularly for the discovery use </a:t>
            </a:r>
            <a:r>
              <a:rPr lang="en-US" sz="2400" dirty="0" smtClean="0"/>
              <a:t>case.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9" name="Elbow Connector 88"/>
          <p:cNvCxnSpPr>
            <a:stCxn id="66" idx="3"/>
          </p:cNvCxnSpPr>
          <p:nvPr/>
        </p:nvCxnSpPr>
        <p:spPr>
          <a:xfrm flipH="1" flipV="1">
            <a:off x="5944239" y="14860616"/>
            <a:ext cx="5358726" cy="1868805"/>
          </a:xfrm>
          <a:prstGeom prst="bentConnector3">
            <a:avLst>
              <a:gd name="adj1" fmla="val -4266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87" idx="3"/>
          </p:cNvCxnSpPr>
          <p:nvPr/>
        </p:nvCxnSpPr>
        <p:spPr>
          <a:xfrm>
            <a:off x="5177536" y="16226435"/>
            <a:ext cx="1489966" cy="1067115"/>
          </a:xfrm>
          <a:prstGeom prst="bentConnector3">
            <a:avLst>
              <a:gd name="adj1" fmla="val 17042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5400000">
            <a:off x="12052653" y="13541571"/>
            <a:ext cx="1666196" cy="97189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endCxn id="72" idx="3"/>
          </p:cNvCxnSpPr>
          <p:nvPr/>
        </p:nvCxnSpPr>
        <p:spPr>
          <a:xfrm rot="10800000" flipV="1">
            <a:off x="9872368" y="16331082"/>
            <a:ext cx="3499330" cy="1357469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92801" y="15858735"/>
            <a:ext cx="80422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Does </a:t>
            </a:r>
            <a:r>
              <a:rPr lang="en-US" sz="4000" dirty="0" smtClean="0"/>
              <a:t>the </a:t>
            </a:r>
            <a:r>
              <a:rPr lang="en-US" sz="4000" dirty="0"/>
              <a:t>collection become more complete with time?</a:t>
            </a:r>
          </a:p>
          <a:p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6894634" y="5071082"/>
            <a:ext cx="80422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 LTER metadata creators value a tacit subset of the concepts?</a:t>
            </a:r>
            <a:endParaRPr lang="en-US" sz="4000" dirty="0"/>
          </a:p>
          <a:p>
            <a:endParaRPr lang="en-US" sz="3600" dirty="0"/>
          </a:p>
        </p:txBody>
      </p:sp>
      <p:sp>
        <p:nvSpPr>
          <p:cNvPr id="94" name="Oval 93"/>
          <p:cNvSpPr/>
          <p:nvPr/>
        </p:nvSpPr>
        <p:spPr>
          <a:xfrm>
            <a:off x="7277849" y="12737360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Oval 94"/>
          <p:cNvSpPr/>
          <p:nvPr/>
        </p:nvSpPr>
        <p:spPr>
          <a:xfrm>
            <a:off x="5932268" y="14659915"/>
            <a:ext cx="1148917" cy="1214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/>
          <p:cNvSpPr txBox="1"/>
          <p:nvPr/>
        </p:nvSpPr>
        <p:spPr>
          <a:xfrm>
            <a:off x="7796613" y="12966468"/>
            <a:ext cx="483625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4</a:t>
            </a:r>
            <a:endParaRPr lang="en-US" sz="2400" baseline="-250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6108827" y="15302458"/>
            <a:ext cx="555077" cy="461665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 smtClean="0"/>
              <a:t>R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16722</TotalTime>
  <Words>599</Words>
  <Application>Microsoft Macintosh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357</cp:revision>
  <cp:lastPrinted>2016-12-01T20:30:54Z</cp:lastPrinted>
  <dcterms:created xsi:type="dcterms:W3CDTF">2015-11-23T22:19:17Z</dcterms:created>
  <dcterms:modified xsi:type="dcterms:W3CDTF">2016-12-02T21:34:06Z</dcterms:modified>
</cp:coreProperties>
</file>